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52" r:id="rId2"/>
    <p:sldId id="263" r:id="rId3"/>
    <p:sldId id="350" r:id="rId4"/>
    <p:sldId id="346" r:id="rId5"/>
    <p:sldId id="347" r:id="rId6"/>
    <p:sldId id="348" r:id="rId7"/>
    <p:sldId id="269" r:id="rId8"/>
    <p:sldId id="275" r:id="rId9"/>
    <p:sldId id="351" r:id="rId10"/>
    <p:sldId id="349" r:id="rId11"/>
    <p:sldId id="274" r:id="rId12"/>
    <p:sldId id="257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4" autoAdjust="0"/>
    <p:restoredTop sz="94249" autoAdjust="0"/>
  </p:normalViewPr>
  <p:slideViewPr>
    <p:cSldViewPr>
      <p:cViewPr varScale="1">
        <p:scale>
          <a:sx n="78" d="100"/>
          <a:sy n="78" d="100"/>
        </p:scale>
        <p:origin x="87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C9F8D-16BE-40B8-BB79-6A41E93FF3FE}" type="datetimeFigureOut">
              <a:rPr lang="el-GR" smtClean="0"/>
              <a:t>19/6/2023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B7E9A-54CA-470B-95C2-8C2C31B517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5776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9250EF-B5F7-4666-9ECE-E60602B5E23B}" type="datetimeFigureOut">
              <a:rPr lang="el-GR" smtClean="0"/>
              <a:pPr/>
              <a:t>19/6/2023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3C4867-BEBE-42E1-ADE9-806C9F0DFAF2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4F7167-5536-FDEB-24DB-019D8B092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76996"/>
            <a:ext cx="2306216" cy="2035980"/>
          </a:xfrm>
        </p:spPr>
        <p:txBody>
          <a:bodyPr anchor="b">
            <a:normAutofit/>
          </a:bodyPr>
          <a:lstStyle/>
          <a:p>
            <a:r>
              <a:rPr lang="en-US" sz="4000" dirty="0"/>
              <a:t>Working Rights in Greece</a:t>
            </a:r>
            <a:endParaRPr lang="el-GR" sz="4000" dirty="0"/>
          </a:p>
        </p:txBody>
      </p:sp>
      <p:pic>
        <p:nvPicPr>
          <p:cNvPr id="3" name="Θέση εικόνας 2">
            <a:extLst>
              <a:ext uri="{FF2B5EF4-FFF2-40B4-BE49-F238E27FC236}">
                <a16:creationId xmlns:a16="http://schemas.microsoft.com/office/drawing/2014/main" id="{8EE43C7B-3B4E-0BA2-9926-207D41B9E03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0818" r="10818"/>
          <a:stretch>
            <a:fillRect/>
          </a:stretch>
        </p:blipFill>
        <p:spPr>
          <a:xfrm rot="434855">
            <a:off x="3476712" y="1162447"/>
            <a:ext cx="4818247" cy="410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355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FEC1F-97C6-4FE1-B729-9D2CB94A9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Security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28A1F-FE5C-46E1-8BD6-C68F43A05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Health and Social Insurance</a:t>
            </a:r>
          </a:p>
          <a:p>
            <a:r>
              <a:rPr lang="en-US" dirty="0"/>
              <a:t>Contributions from </a:t>
            </a:r>
            <a:r>
              <a:rPr lang="el-GR" dirty="0"/>
              <a:t>Ε</a:t>
            </a:r>
            <a:r>
              <a:rPr lang="en-US" dirty="0" err="1"/>
              <a:t>mployer</a:t>
            </a:r>
            <a:r>
              <a:rPr lang="en-US" dirty="0"/>
              <a:t> and Employee</a:t>
            </a:r>
          </a:p>
          <a:p>
            <a:r>
              <a:rPr lang="en-US" dirty="0"/>
              <a:t>IKA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2249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37B631DD-98D3-4C58-9678-A027A4C66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4000" dirty="0"/>
              <a:t>Benefits of having a legal contract</a:t>
            </a:r>
            <a:endParaRPr lang="el-GR" altLang="el-GR" sz="4000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AFF2522B-D504-463F-991A-387A4D76A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89120"/>
          </a:xfrm>
        </p:spPr>
        <p:txBody>
          <a:bodyPr/>
          <a:lstStyle/>
          <a:p>
            <a:pPr eaLnBrk="1" hangingPunct="1"/>
            <a:r>
              <a:rPr lang="en-US" altLang="el-GR" sz="2400" dirty="0"/>
              <a:t>Unemployment Allowance</a:t>
            </a:r>
          </a:p>
          <a:p>
            <a:pPr eaLnBrk="1" hangingPunct="1"/>
            <a:r>
              <a:rPr lang="en-US" altLang="el-GR" sz="2400" dirty="0"/>
              <a:t>Sickness </a:t>
            </a:r>
          </a:p>
          <a:p>
            <a:pPr eaLnBrk="1" hangingPunct="1"/>
            <a:r>
              <a:rPr lang="en-US" altLang="el-GR" sz="2400" dirty="0"/>
              <a:t>Maternity </a:t>
            </a:r>
          </a:p>
          <a:p>
            <a:pPr eaLnBrk="1" hangingPunct="1"/>
            <a:r>
              <a:rPr lang="en-US" altLang="el-GR" sz="2400" dirty="0"/>
              <a:t>Industrial Injury</a:t>
            </a:r>
          </a:p>
          <a:p>
            <a:pPr eaLnBrk="1" hangingPunct="1"/>
            <a:r>
              <a:rPr lang="en-US" altLang="el-GR" sz="2400" dirty="0"/>
              <a:t>Pensions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59280232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>
            <a:extLst>
              <a:ext uri="{FF2B5EF4-FFF2-40B4-BE49-F238E27FC236}">
                <a16:creationId xmlns:a16="http://schemas.microsoft.com/office/drawing/2014/main" id="{FABDD618-F14D-494B-B414-EC3F62DA1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4000"/>
              <a:t>EMPLOYMENT AGREEMENT</a:t>
            </a:r>
            <a:endParaRPr lang="el-GR" altLang="el-GR" sz="400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839BF1-7587-4A12-BD71-6F4C0EC94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r>
              <a:rPr lang="en-US" dirty="0"/>
              <a:t>Before Signing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We request information concerning the place, time, type of work and salary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We try to  clarify every relevant detail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We identify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if there is a union protecting the workers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We ask to provide us  a copy of the contract or at least the main terms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75669302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Τίτλος 1">
            <a:extLst>
              <a:ext uri="{FF2B5EF4-FFF2-40B4-BE49-F238E27FC236}">
                <a16:creationId xmlns:a16="http://schemas.microsoft.com/office/drawing/2014/main" id="{13684E88-FF4E-4C2D-99A0-A3077805D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/>
              <a:t>What is work</a:t>
            </a:r>
            <a:endParaRPr lang="el-GR" altLang="el-GR" dirty="0"/>
          </a:p>
        </p:txBody>
      </p:sp>
      <p:sp>
        <p:nvSpPr>
          <p:cNvPr id="7171" name="Θέση περιεχομένου 2">
            <a:extLst>
              <a:ext uri="{FF2B5EF4-FFF2-40B4-BE49-F238E27FC236}">
                <a16:creationId xmlns:a16="http://schemas.microsoft.com/office/drawing/2014/main" id="{A7BAE616-D40A-4380-963B-1D58B9DBC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38" y="2133600"/>
            <a:ext cx="8229600" cy="4389438"/>
          </a:xfrm>
        </p:spPr>
        <p:txBody>
          <a:bodyPr/>
          <a:lstStyle/>
          <a:p>
            <a:pPr eaLnBrk="1" hangingPunct="1"/>
            <a:r>
              <a:rPr lang="en-US" altLang="el-GR"/>
              <a:t>Any kind of activity that has a purpose, is paid, legal and moral</a:t>
            </a:r>
          </a:p>
          <a:p>
            <a:pPr eaLnBrk="1" hangingPunct="1"/>
            <a:r>
              <a:rPr lang="en-US" altLang="el-GR"/>
              <a:t>In order to be under the labor law work must be dependent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4836830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5DBE6-BF08-4061-9CFA-B60774844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 get a job in Greece you need…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D7ADF-F354-4C37-A138-8EE3B8A95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permit (automatically for asylum seekers or refugees)</a:t>
            </a:r>
          </a:p>
          <a:p>
            <a:r>
              <a:rPr lang="en-US" dirty="0"/>
              <a:t>AFM</a:t>
            </a:r>
          </a:p>
          <a:p>
            <a:r>
              <a:rPr lang="en-US" dirty="0"/>
              <a:t>AMKA</a:t>
            </a:r>
          </a:p>
          <a:p>
            <a:r>
              <a:rPr lang="en-US" dirty="0"/>
              <a:t>AMA </a:t>
            </a:r>
            <a:r>
              <a:rPr lang="el-GR" dirty="0"/>
              <a:t>(</a:t>
            </a:r>
            <a:r>
              <a:rPr lang="en-US" dirty="0"/>
              <a:t>Your first employer can assist you to get it)</a:t>
            </a:r>
          </a:p>
        </p:txBody>
      </p:sp>
    </p:spTree>
    <p:extLst>
      <p:ext uri="{BB962C8B-B14F-4D97-AF65-F5344CB8AC3E}">
        <p14:creationId xmlns:p14="http://schemas.microsoft.com/office/powerpoint/2010/main" val="86718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EE20693F-2F90-4C0F-BB80-ECB7318BA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4000"/>
              <a:t>WORK AND EMPLOYMENT CONTRACTS</a:t>
            </a:r>
            <a:endParaRPr lang="el-GR" altLang="el-GR" sz="400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4AD26D18-625C-4A96-ABDD-380E28F38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l-GR" sz="2800" dirty="0"/>
              <a:t>FULL TIME</a:t>
            </a:r>
          </a:p>
          <a:p>
            <a:pPr eaLnBrk="1" hangingPunct="1"/>
            <a:r>
              <a:rPr lang="en-US" altLang="el-GR" sz="2800" dirty="0"/>
              <a:t>PART TIME</a:t>
            </a:r>
          </a:p>
          <a:p>
            <a:pPr eaLnBrk="1" hangingPunct="1"/>
            <a:r>
              <a:rPr lang="en-US" altLang="el-GR" sz="2800" dirty="0"/>
              <a:t>OCCASIONAL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l-GR" sz="2800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l-GR" sz="2800" dirty="0"/>
              <a:t>CONTRACTS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l-GR" sz="2800" dirty="0"/>
          </a:p>
          <a:p>
            <a:pPr eaLnBrk="1" hangingPunct="1"/>
            <a:r>
              <a:rPr lang="en-US" altLang="el-GR" sz="2800" dirty="0"/>
              <a:t>OPEN-ENDED EMPLOYMENT CONTRACT</a:t>
            </a:r>
          </a:p>
          <a:p>
            <a:pPr eaLnBrk="1" hangingPunct="1"/>
            <a:r>
              <a:rPr lang="en-US" altLang="el-GR" sz="2800" dirty="0"/>
              <a:t>FIXED – TERM EMPLOYMENT CONTRACT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l-GR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00947683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Τίτλος 1">
            <a:extLst>
              <a:ext uri="{FF2B5EF4-FFF2-40B4-BE49-F238E27FC236}">
                <a16:creationId xmlns:a16="http://schemas.microsoft.com/office/drawing/2014/main" id="{976D5F73-9C57-4423-BFE9-54997CDEF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4000" dirty="0"/>
              <a:t>Working hours</a:t>
            </a:r>
            <a:endParaRPr lang="el-GR" altLang="el-GR" sz="4000" dirty="0"/>
          </a:p>
        </p:txBody>
      </p:sp>
      <p:sp>
        <p:nvSpPr>
          <p:cNvPr id="10243" name="Θέση περιεχομένου 2">
            <a:extLst>
              <a:ext uri="{FF2B5EF4-FFF2-40B4-BE49-F238E27FC236}">
                <a16:creationId xmlns:a16="http://schemas.microsoft.com/office/drawing/2014/main" id="{48FA3026-5DBE-4509-9054-DAFFD122F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endParaRPr lang="en-US" altLang="el-GR" sz="2400" dirty="0"/>
          </a:p>
          <a:p>
            <a:pPr marL="0" indent="0" eaLnBrk="1" hangingPunct="1"/>
            <a:r>
              <a:rPr lang="en-US" altLang="el-GR" sz="2400" dirty="0"/>
              <a:t>40 hours per week</a:t>
            </a:r>
          </a:p>
          <a:p>
            <a:pPr marL="0" indent="0" eaLnBrk="1" hangingPunct="1"/>
            <a:r>
              <a:rPr lang="en-US" altLang="el-GR" sz="2400" dirty="0"/>
              <a:t>5 or 6 days per week</a:t>
            </a:r>
          </a:p>
          <a:p>
            <a:pPr marL="0" indent="0" eaLnBrk="1" hangingPunct="1"/>
            <a:r>
              <a:rPr lang="en-US" altLang="el-GR" sz="2400" dirty="0"/>
              <a:t>8 hours of work per day for a full time work </a:t>
            </a:r>
          </a:p>
          <a:p>
            <a:pPr marL="0" indent="0" eaLnBrk="1" hangingPunct="1"/>
            <a:r>
              <a:rPr lang="en-US" altLang="el-GR" sz="2400" dirty="0"/>
              <a:t>5  hours or less for part time</a:t>
            </a:r>
          </a:p>
          <a:p>
            <a:pPr marL="0" indent="0" eaLnBrk="1" hangingPunct="1">
              <a:buNone/>
            </a:pPr>
            <a:endParaRPr lang="en-US" altLang="el-GR" sz="2400" dirty="0"/>
          </a:p>
          <a:p>
            <a:pPr marL="0" indent="0" eaLnBrk="1" hangingPunct="1"/>
            <a:r>
              <a:rPr lang="en-US" altLang="el-GR" sz="2400" dirty="0"/>
              <a:t>More hours are considered over time</a:t>
            </a:r>
          </a:p>
          <a:p>
            <a:pPr marL="0" indent="0" eaLnBrk="1" hangingPunct="1"/>
            <a:endParaRPr lang="en-US" altLang="el-GR" sz="2400" dirty="0"/>
          </a:p>
          <a:p>
            <a:pPr marL="0" indent="0" eaLnBrk="1" hangingPunct="1"/>
            <a:r>
              <a:rPr lang="en-US" altLang="el-GR" sz="2400" dirty="0"/>
              <a:t>Work on Sundays, night or overtime is paid more</a:t>
            </a:r>
          </a:p>
        </p:txBody>
      </p:sp>
    </p:spTree>
    <p:extLst>
      <p:ext uri="{BB962C8B-B14F-4D97-AF65-F5344CB8AC3E}">
        <p14:creationId xmlns:p14="http://schemas.microsoft.com/office/powerpoint/2010/main" val="183179499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5FD2E1CE-8334-4FA3-922D-DF188FD66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4000"/>
              <a:t>Public Holidays</a:t>
            </a:r>
            <a:endParaRPr lang="el-GR" altLang="el-GR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BEA9F-65DA-474D-BC78-FB9B72B5E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/>
              <a:t>New Year's Day (1 January)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Epiphany (6 January)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First Day of Lent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Independence Day (25 March)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Good Friday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Easter Monday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Labour Day (1 May)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White Monday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/>
              <a:t>The Assumption of the Virgin Mary (15 August)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National Holiday (28 October)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Christmas Day (25 December)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000" dirty="0"/>
              <a:t>Boxing Day (26 December)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912131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AA5B741-31E6-47C4-ACA1-714031DC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4000"/>
              <a:t>Vacations </a:t>
            </a:r>
            <a:endParaRPr lang="el-GR" altLang="el-GR" sz="400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9548D394-2D9A-47CD-A8C0-EFDD95113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68563"/>
            <a:ext cx="8229600" cy="4389437"/>
          </a:xfrm>
        </p:spPr>
        <p:txBody>
          <a:bodyPr/>
          <a:lstStyle/>
          <a:p>
            <a:pPr eaLnBrk="1" hangingPunct="1"/>
            <a:r>
              <a:rPr lang="en-US" altLang="el-GR" sz="2000" dirty="0"/>
              <a:t>If you work for a year and your work is 5 days a week you are entitled to </a:t>
            </a:r>
            <a:r>
              <a:rPr lang="en-US" altLang="el-GR" sz="2000" b="1" dirty="0"/>
              <a:t>20 days of vacation</a:t>
            </a:r>
            <a:r>
              <a:rPr lang="en-US" altLang="el-GR" sz="2000" dirty="0"/>
              <a:t>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l-GR" sz="2000" dirty="0"/>
          </a:p>
          <a:p>
            <a:pPr eaLnBrk="1" hangingPunct="1"/>
            <a:r>
              <a:rPr lang="en-US" altLang="el-GR" sz="2000" dirty="0"/>
              <a:t>If you work for a year 6 days per week you are entitled to </a:t>
            </a:r>
            <a:r>
              <a:rPr lang="en-US" altLang="el-GR" sz="2000" b="1" dirty="0"/>
              <a:t>24 days</a:t>
            </a:r>
            <a:r>
              <a:rPr lang="en-US" altLang="el-GR" sz="2000" dirty="0"/>
              <a:t>. </a:t>
            </a:r>
            <a:endParaRPr lang="el-GR" altLang="el-GR" sz="2000" dirty="0"/>
          </a:p>
        </p:txBody>
      </p:sp>
    </p:spTree>
    <p:extLst>
      <p:ext uri="{BB962C8B-B14F-4D97-AF65-F5344CB8AC3E}">
        <p14:creationId xmlns:p14="http://schemas.microsoft.com/office/powerpoint/2010/main" val="44576907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307412A-373B-426A-89ED-C2722E471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Basic Salary</a:t>
            </a:r>
            <a:endParaRPr lang="el-GR" altLang="el-GR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31CDF376-1762-4B84-8B26-252419147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l-GR" dirty="0"/>
              <a:t>Gross Salary for a person over 25, without specialization is </a:t>
            </a:r>
            <a:r>
              <a:rPr lang="el-GR" altLang="el-GR" dirty="0"/>
              <a:t>586</a:t>
            </a:r>
            <a:r>
              <a:rPr lang="en-US" altLang="el-GR" dirty="0"/>
              <a:t> euro (492 euro net +94 euro IKA/tax)</a:t>
            </a:r>
          </a:p>
          <a:p>
            <a:pPr eaLnBrk="1" hangingPunct="1"/>
            <a:endParaRPr lang="en-US" altLang="el-GR" dirty="0"/>
          </a:p>
          <a:p>
            <a:pPr eaLnBrk="1" hangingPunct="1"/>
            <a:r>
              <a:rPr lang="en-US" altLang="el-GR" dirty="0"/>
              <a:t>Gross Salary for a person under 25 is 511 euro ( 429 euro net + 82 euro IKA/tax)</a:t>
            </a:r>
          </a:p>
          <a:p>
            <a:pPr eaLnBrk="1" hangingPunct="1"/>
            <a:endParaRPr lang="en-US" altLang="el-GR" dirty="0"/>
          </a:p>
          <a:p>
            <a:pPr eaLnBrk="1" hangingPunct="1"/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12357445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307412A-373B-426A-89ED-C2722E471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/>
              <a:t>Pay per day</a:t>
            </a:r>
            <a:endParaRPr lang="el-GR" altLang="el-GR" dirty="0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31CDF376-1762-4B84-8B26-252419147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l-GR" dirty="0"/>
              <a:t>for a person over 25, without specialization is </a:t>
            </a:r>
            <a:r>
              <a:rPr lang="el-GR" altLang="el-GR" dirty="0"/>
              <a:t>26,18</a:t>
            </a:r>
            <a:r>
              <a:rPr lang="en-US" altLang="el-GR" dirty="0"/>
              <a:t> euro (gross salary)</a:t>
            </a:r>
            <a:endParaRPr lang="el-GR" altLang="el-GR" dirty="0"/>
          </a:p>
          <a:p>
            <a:pPr eaLnBrk="1" hangingPunct="1"/>
            <a:endParaRPr lang="en-US" altLang="el-GR" dirty="0"/>
          </a:p>
          <a:p>
            <a:pPr eaLnBrk="1" hangingPunct="1"/>
            <a:r>
              <a:rPr lang="en-US" altLang="el-GR" dirty="0"/>
              <a:t>for a person under 25 is</a:t>
            </a:r>
            <a:r>
              <a:rPr lang="el-GR" altLang="el-GR" dirty="0"/>
              <a:t> 22,83 </a:t>
            </a:r>
            <a:r>
              <a:rPr lang="en-US" altLang="el-GR" dirty="0"/>
              <a:t>euro (gross salary)</a:t>
            </a:r>
          </a:p>
          <a:p>
            <a:pPr eaLnBrk="1" hangingPunct="1"/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508791730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4467</TotalTime>
  <Words>390</Words>
  <Application>Microsoft Office PowerPoint</Application>
  <PresentationFormat>Προβολή στην οθόνη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Ροή</vt:lpstr>
      <vt:lpstr>Working Rights in Greece</vt:lpstr>
      <vt:lpstr>What is work</vt:lpstr>
      <vt:lpstr>To get a job in Greece you need…</vt:lpstr>
      <vt:lpstr>WORK AND EMPLOYMENT CONTRACTS</vt:lpstr>
      <vt:lpstr>Working hours</vt:lpstr>
      <vt:lpstr>Public Holidays</vt:lpstr>
      <vt:lpstr>Vacations </vt:lpstr>
      <vt:lpstr>Basic Salary</vt:lpstr>
      <vt:lpstr>Pay per day</vt:lpstr>
      <vt:lpstr>Social Security</vt:lpstr>
      <vt:lpstr>Benefits of having a legal contract</vt:lpstr>
      <vt:lpstr>EMPLOYMENT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Επιλύοντας προβλήματα στο βιογραφικό 1ο Μονοπάτι Αναζήτησης Εργασίας</dc:title>
  <dc:creator>Pepi</dc:creator>
  <cp:lastModifiedBy>Eva Tsilimigra</cp:lastModifiedBy>
  <cp:revision>164</cp:revision>
  <dcterms:created xsi:type="dcterms:W3CDTF">2017-03-13T20:05:13Z</dcterms:created>
  <dcterms:modified xsi:type="dcterms:W3CDTF">2023-06-19T10:24:57Z</dcterms:modified>
</cp:coreProperties>
</file>